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521" r:id="rId2"/>
    <p:sldId id="523" r:id="rId3"/>
    <p:sldId id="524" r:id="rId4"/>
    <p:sldId id="512" r:id="rId5"/>
    <p:sldId id="542" r:id="rId6"/>
    <p:sldId id="533" r:id="rId7"/>
    <p:sldId id="526" r:id="rId8"/>
    <p:sldId id="527" r:id="rId9"/>
    <p:sldId id="513" r:id="rId10"/>
    <p:sldId id="514" r:id="rId11"/>
    <p:sldId id="543" r:id="rId12"/>
    <p:sldId id="537" r:id="rId13"/>
    <p:sldId id="544" r:id="rId14"/>
    <p:sldId id="546" r:id="rId15"/>
    <p:sldId id="554" r:id="rId16"/>
    <p:sldId id="555" r:id="rId17"/>
    <p:sldId id="556" r:id="rId18"/>
    <p:sldId id="559" r:id="rId19"/>
    <p:sldId id="558" r:id="rId20"/>
    <p:sldId id="557" r:id="rId21"/>
    <p:sldId id="530" r:id="rId22"/>
    <p:sldId id="516" r:id="rId23"/>
    <p:sldId id="548" r:id="rId24"/>
    <p:sldId id="549" r:id="rId25"/>
    <p:sldId id="509" r:id="rId26"/>
    <p:sldId id="519" r:id="rId27"/>
    <p:sldId id="534" r:id="rId28"/>
    <p:sldId id="535" r:id="rId29"/>
    <p:sldId id="560" r:id="rId30"/>
    <p:sldId id="550" r:id="rId31"/>
  </p:sldIdLst>
  <p:sldSz cx="9144000" cy="6858000" type="screen4x3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80008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80008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80008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80008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B34"/>
    <a:srgbClr val="3399FF"/>
    <a:srgbClr val="00CCFF"/>
    <a:srgbClr val="B2B2B2"/>
    <a:srgbClr val="FFFF99"/>
    <a:srgbClr val="CCFF33"/>
    <a:srgbClr val="CC0000"/>
    <a:srgbClr val="EAEAEA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5" autoAdjust="0"/>
    <p:restoredTop sz="95777" autoAdjust="0"/>
  </p:normalViewPr>
  <p:slideViewPr>
    <p:cSldViewPr>
      <p:cViewPr varScale="1">
        <p:scale>
          <a:sx n="152" d="100"/>
          <a:sy n="152" d="100"/>
        </p:scale>
        <p:origin x="109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81A05E-2F95-442D-9188-677929B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58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4F1A3C-214D-472C-9956-C8B869DE9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8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altLang="sk-SK"/>
          </a:p>
        </p:txBody>
      </p:sp>
      <p:sp>
        <p:nvSpPr>
          <p:cNvPr id="38916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9703D-08FF-42AE-B411-077F53F773D5}" type="slidenum">
              <a:rPr lang="en-US" altLang="sk-SK" smtClean="0"/>
              <a:pPr/>
              <a:t>7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74129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k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3097213" cy="3108325"/>
          </a:xfrm>
          <a:prstGeom prst="rect">
            <a:avLst/>
          </a:prstGeom>
          <a:solidFill>
            <a:srgbClr val="EAEAEA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1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1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F69B-6961-44C0-B021-E6785C2C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C53B-6B71-4973-9CAF-613089558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05C5-127C-4291-A0A7-561A7583E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A260-BD20-403D-AD56-2233CF82A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258-B2C6-482D-823B-B8FB68929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0CDE-C1BA-46E4-A4B3-B3047D6E2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6F8F-D7CB-48B4-B2F5-E2B04CB9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B400-43F8-480B-909B-B545AF6B9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59BC-EE04-4707-98C6-C30DECA4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C294-3FE6-4CE4-97B1-A05F7F224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789863" y="12700"/>
            <a:ext cx="1201737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0008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80008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80008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80008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80008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0008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0008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0008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00080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sk-SK" sz="1100">
                <a:solidFill>
                  <a:schemeClr val="tx1"/>
                </a:solidFill>
                <a:latin typeface="Arial Rounded MT Bold" pitchFamily="34" charset="0"/>
              </a:rPr>
              <a:t>OS/TUKE/P1/02</a:t>
            </a:r>
          </a:p>
        </p:txBody>
      </p:sp>
      <p:sp>
        <p:nvSpPr>
          <p:cNvPr id="216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60D908C1-84F9-412E-AC47-4B127CC0A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zp.s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viera.tomasova@tuke.sk" TargetMode="External"/><Relationship Id="rId2" Type="http://schemas.openxmlformats.org/officeDocument/2006/relationships/hyperlink" Target="mailto:Svetlana.vargova@tuke.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ib.tuke.sketd/" TargetMode="External"/><Relationship Id="rId2" Type="http://schemas.openxmlformats.org/officeDocument/2006/relationships/hyperlink" Target="http://www.ndltd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zp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ib.tuke.sk/et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lib.tuke.sk/et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sk-SK" sz="3600">
                <a:cs typeface="Arial" charset="0"/>
              </a:rPr>
              <a:t>Elektronické záverečné prác</a:t>
            </a:r>
            <a:r>
              <a:rPr lang="sk-SK" altLang="sk-SK" sz="3600"/>
              <a:t>e </a:t>
            </a:r>
            <a:br>
              <a:rPr lang="sk-SK" altLang="sk-SK" sz="3600"/>
            </a:br>
            <a:r>
              <a:rPr lang="sk-SK" altLang="sk-SK" sz="3600"/>
              <a:t>na </a:t>
            </a:r>
            <a:r>
              <a:rPr lang="en-US" altLang="sk-SK" sz="3600">
                <a:cs typeface="Arial" charset="0"/>
              </a:rPr>
              <a:t>TU Košice</a:t>
            </a:r>
            <a:r>
              <a:rPr lang="sk-SK" altLang="sk-SK" sz="3600"/>
              <a:t> - ETD TU</a:t>
            </a:r>
            <a:br>
              <a:rPr lang="sk-SK" altLang="sk-SK" sz="3600"/>
            </a:br>
            <a:endParaRPr lang="en-US" altLang="sk-SK" sz="360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>
              <a:buClr>
                <a:srgbClr val="CCFF33"/>
              </a:buClr>
              <a:buSzPct val="70000"/>
              <a:buFont typeface="Wingdings" pitchFamily="2" charset="2"/>
              <a:buNone/>
            </a:pPr>
            <a:br>
              <a:rPr lang="sk-SK" altLang="sk-SK" sz="4000"/>
            </a:br>
            <a:r>
              <a:rPr lang="en-US" altLang="sk-SK" sz="4000">
                <a:solidFill>
                  <a:schemeClr val="accent2"/>
                </a:solidFill>
              </a:rPr>
              <a:t>Univerzitná knižnica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1735326" y="5517232"/>
            <a:ext cx="5673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sk-SK" sz="3600" dirty="0">
                <a:solidFill>
                  <a:schemeClr val="accent2"/>
                </a:solidFill>
                <a:cs typeface="Arial" charset="0"/>
              </a:rPr>
              <a:t>https://</a:t>
            </a:r>
            <a:r>
              <a:rPr lang="en-US" altLang="sk-SK" sz="3600" dirty="0">
                <a:solidFill>
                  <a:schemeClr val="accent2"/>
                </a:solidFill>
                <a:cs typeface="Arial" charset="0"/>
              </a:rPr>
              <a:t>portal</a:t>
            </a:r>
            <a:r>
              <a:rPr lang="sk-SK" altLang="sk-SK" sz="3600" dirty="0">
                <a:solidFill>
                  <a:schemeClr val="accent2"/>
                </a:solidFill>
                <a:cs typeface="Arial" charset="0"/>
              </a:rPr>
              <a:t>.lib.tuke.sk/</a:t>
            </a:r>
            <a:r>
              <a:rPr lang="en-US" altLang="sk-SK" sz="3600" dirty="0" err="1">
                <a:solidFill>
                  <a:schemeClr val="accent2"/>
                </a:solidFill>
                <a:cs typeface="Arial" charset="0"/>
              </a:rPr>
              <a:t>etd</a:t>
            </a:r>
            <a:endParaRPr lang="sk-SK" altLang="sk-SK" sz="3600" dirty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CE0E86-C10F-4944-8E89-E9EBF81C8425}" type="slidenum">
              <a:rPr lang="en-US" altLang="sk-SK" smtClean="0"/>
              <a:pPr/>
              <a:t>10</a:t>
            </a:fld>
            <a:endParaRPr lang="en-US" altLang="sk-SK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/>
              <a:t>Registrácia</a:t>
            </a:r>
            <a:r>
              <a:rPr lang="en-US" altLang="sk-SK"/>
              <a:t> ZP</a:t>
            </a:r>
            <a:r>
              <a:rPr lang="sk-SK" altLang="sk-SK"/>
              <a:t> (študent)</a:t>
            </a:r>
            <a:endParaRPr lang="en-US" altLang="sk-SK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k-SK" altLang="sk-SK" sz="2800" dirty="0"/>
          </a:p>
          <a:p>
            <a:pPr eaLnBrk="1" hangingPunct="1">
              <a:lnSpc>
                <a:spcPct val="90000"/>
              </a:lnSpc>
            </a:pPr>
            <a:r>
              <a:rPr lang="en-US" altLang="sk-SK" sz="2800" dirty="0" err="1"/>
              <a:t>prihlásenie</a:t>
            </a:r>
            <a:r>
              <a:rPr lang="en-US" altLang="sk-SK" sz="2800" dirty="0"/>
              <a:t> do </a:t>
            </a:r>
            <a:r>
              <a:rPr lang="en-GB" altLang="sk-SK" sz="2800" dirty="0"/>
              <a:t>IS ETD</a:t>
            </a:r>
            <a:endParaRPr lang="sk-SK" altLang="sk-SK" sz="2800" dirty="0"/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solidFill>
                  <a:srgbClr val="FF0000"/>
                </a:solidFill>
                <a:cs typeface="Times New Roman" charset="0"/>
              </a:rPr>
              <a:t>kontrola a doplnenie údajov v IS ETD</a:t>
            </a:r>
            <a:endParaRPr lang="en-GB" altLang="sk-SK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/>
              <a:t>nahratie záverečnej práce v natívnom formáte (</a:t>
            </a:r>
            <a:r>
              <a:rPr lang="sk-SK" altLang="sk-SK" sz="2800" dirty="0" err="1"/>
              <a:t>docX</a:t>
            </a:r>
            <a:r>
              <a:rPr lang="sk-SK" altLang="sk-SK" sz="2800" dirty="0"/>
              <a:t>, </a:t>
            </a:r>
            <a:r>
              <a:rPr lang="sk-SK" altLang="sk-SK" sz="2800" dirty="0" err="1"/>
              <a:t>zip</a:t>
            </a:r>
            <a:r>
              <a:rPr lang="sk-SK" altLang="sk-SK" sz="2800" dirty="0"/>
              <a:t>, </a:t>
            </a:r>
            <a:r>
              <a:rPr lang="sk-SK" altLang="sk-SK" sz="2800" dirty="0" err="1"/>
              <a:t>indd</a:t>
            </a:r>
            <a:r>
              <a:rPr lang="sk-SK" altLang="sk-SK" sz="2800" dirty="0"/>
              <a:t>, ...) a v </a:t>
            </a:r>
            <a:r>
              <a:rPr lang="sk-SK" altLang="sk-SK" sz="2800" dirty="0" err="1"/>
              <a:t>pdf</a:t>
            </a:r>
            <a:r>
              <a:rPr lang="sk-SK" altLang="sk-SK" sz="2800" dirty="0"/>
              <a:t> formáte + p</a:t>
            </a:r>
            <a:r>
              <a:rPr lang="en-GB" altLang="sk-SK" sz="2800" dirty="0"/>
              <a:t>r</a:t>
            </a:r>
            <a:r>
              <a:rPr lang="sk-SK" altLang="sk-SK" sz="2800" dirty="0" err="1"/>
              <a:t>ílohy</a:t>
            </a:r>
            <a:r>
              <a:rPr lang="sk-SK" altLang="sk-SK" sz="2800" dirty="0"/>
              <a:t> skomprimované vo formáte: </a:t>
            </a:r>
            <a:r>
              <a:rPr lang="sk-SK" altLang="sk-SK" sz="2800" dirty="0" err="1"/>
              <a:t>zip</a:t>
            </a:r>
            <a:r>
              <a:rPr lang="sk-SK" altLang="sk-SK" sz="2800" dirty="0"/>
              <a:t>, v</a:t>
            </a:r>
            <a:r>
              <a:rPr lang="en-GB" altLang="sk-SK" sz="2800" dirty="0" err="1"/>
              <a:t>ytla</a:t>
            </a:r>
            <a:r>
              <a:rPr lang="sk-SK" altLang="sk-SK" sz="2800" dirty="0" err="1"/>
              <a:t>čenie</a:t>
            </a:r>
            <a:r>
              <a:rPr lang="sk-SK" altLang="sk-SK" sz="2800" dirty="0"/>
              <a:t> vygenerovanej licenčnej zmluvy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/>
              <a:t>Registráciu práce je možné znovu nahrať, pokiaľ nie je práca uzamknutá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3600" dirty="0"/>
              <a:t>Registrácia ZP</a:t>
            </a:r>
          </a:p>
        </p:txBody>
      </p:sp>
      <p:sp>
        <p:nvSpPr>
          <p:cNvPr id="23555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sk-SK" altLang="sk-SK"/>
          </a:p>
        </p:txBody>
      </p:sp>
      <p:sp>
        <p:nvSpPr>
          <p:cNvPr id="23556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767ED4-47D1-4870-9827-1967D5E35AB1}" type="slidenum">
              <a:rPr lang="en-US" altLang="sk-SK" smtClean="0"/>
              <a:pPr/>
              <a:t>11</a:t>
            </a:fld>
            <a:endParaRPr lang="en-US" altLang="sk-SK"/>
          </a:p>
        </p:txBody>
      </p:sp>
      <p:pic>
        <p:nvPicPr>
          <p:cNvPr id="3" name="Zástupný objekt pre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47481"/>
            <a:ext cx="7772400" cy="2382238"/>
          </a:xfr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CEAF207A-CBDE-E7DF-CC22-CF5F0376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809396"/>
            <a:ext cx="8963025" cy="5512259"/>
          </a:xfrm>
          <a:prstGeom prst="rect">
            <a:avLst/>
          </a:prstGeom>
          <a:noFill/>
        </p:spPr>
      </p:pic>
      <p:sp>
        <p:nvSpPr>
          <p:cNvPr id="24578" name="Zástupný symbol čísla snímky 4" hidden="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spcAft>
                <a:spcPts val="600"/>
              </a:spcAft>
            </a:pPr>
            <a:fld id="{1CFD68C7-FB61-487E-B0CF-B5BC5A962DC2}" type="slidenum">
              <a:rPr lang="en-US" altLang="sk-SK" smtClean="0"/>
              <a:pPr>
                <a:spcAft>
                  <a:spcPts val="600"/>
                </a:spcAft>
              </a:pPr>
              <a:t>12</a:t>
            </a:fld>
            <a:endParaRPr lang="en-US" altLang="sk-SK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Registrácia ZP </a:t>
            </a:r>
          </a:p>
        </p:txBody>
      </p:sp>
      <p:sp>
        <p:nvSpPr>
          <p:cNvPr id="25603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sk-SK" altLang="sk-SK"/>
          </a:p>
        </p:txBody>
      </p:sp>
      <p:sp>
        <p:nvSpPr>
          <p:cNvPr id="25604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B1165-E626-425A-877D-C3415238D32F}" type="slidenum">
              <a:rPr lang="en-US" altLang="sk-SK" smtClean="0"/>
              <a:pPr/>
              <a:t>13</a:t>
            </a:fld>
            <a:endParaRPr lang="en-US" altLang="sk-SK"/>
          </a:p>
        </p:txBody>
      </p:sp>
      <p:pic>
        <p:nvPicPr>
          <p:cNvPr id="3" name="Zástupný objekt pre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22257"/>
            <a:ext cx="7772400" cy="4032686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96B3E-AB00-4251-B5DE-2F24063C781A}" type="slidenum">
              <a:rPr lang="en-US" altLang="sk-SK" smtClean="0"/>
              <a:pPr/>
              <a:t>14</a:t>
            </a:fld>
            <a:endParaRPr lang="en-US" alt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681"/>
            <a:ext cx="9144000" cy="58486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Registrácia ZP</a:t>
            </a: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75417"/>
            <a:ext cx="7772400" cy="3526366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62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Registrácia ZP</a:t>
            </a: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53621"/>
            <a:ext cx="7772400" cy="3769957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58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Registrácia ZP</a:t>
            </a: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36926"/>
            <a:ext cx="7772400" cy="3603347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30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Kontrola správnosti vyplnených údajov</a:t>
            </a: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5" y="1981200"/>
            <a:ext cx="6176490" cy="4114800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18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Sumarizácia</a:t>
            </a: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0074"/>
            <a:ext cx="7772400" cy="3937052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22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7C7E-3D41-4ED8-847C-1AC2309F45C4}" type="slidenum">
              <a:rPr lang="en-US" altLang="sk-SK" smtClean="0"/>
              <a:pPr/>
              <a:t>2</a:t>
            </a:fld>
            <a:endParaRPr lang="en-US" altLang="sk-SK"/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Obsah</a:t>
            </a:r>
            <a:endParaRPr lang="en-US" altLang="sk-SK"/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Pojmy, projekty</a:t>
            </a:r>
          </a:p>
          <a:p>
            <a:pPr eaLnBrk="1" hangingPunct="1"/>
            <a:r>
              <a:rPr lang="sk-SK" altLang="sk-SK" dirty="0"/>
              <a:t>Súvisiace predpisy </a:t>
            </a:r>
          </a:p>
          <a:p>
            <a:pPr eaLnBrk="1" hangingPunct="1"/>
            <a:r>
              <a:rPr lang="sk-SK" altLang="sk-SK" dirty="0"/>
              <a:t>ETD na TU v ak. roku 2023-2024</a:t>
            </a:r>
          </a:p>
          <a:p>
            <a:pPr eaLnBrk="1" hangingPunct="1"/>
            <a:r>
              <a:rPr lang="sk-SK" altLang="sk-SK" dirty="0"/>
              <a:t>Procesy ETD </a:t>
            </a:r>
          </a:p>
          <a:p>
            <a:pPr eaLnBrk="1" hangingPunct="1"/>
            <a:r>
              <a:rPr lang="en-GB" altLang="sk-SK" dirty="0" err="1"/>
              <a:t>Praktick</a:t>
            </a:r>
            <a:r>
              <a:rPr lang="sk-SK" altLang="sk-SK" dirty="0"/>
              <a:t>á časť</a:t>
            </a:r>
          </a:p>
          <a:p>
            <a:pPr lvl="1" eaLnBrk="1" hangingPunct="1"/>
            <a:r>
              <a:rPr lang="sk-SK" altLang="sk-SK" dirty="0"/>
              <a:t>Registrácia záverečnej práce do IS ETD</a:t>
            </a:r>
          </a:p>
          <a:p>
            <a:pPr lvl="1" eaLnBrk="1" hangingPunct="1"/>
            <a:r>
              <a:rPr lang="sk-SK" altLang="sk-SK" dirty="0"/>
              <a:t>Tvorba práce v šablóne</a:t>
            </a:r>
          </a:p>
          <a:p>
            <a:pPr eaLnBrk="1" hangingPunct="1"/>
            <a:endParaRPr lang="en-US" altLang="sk-SK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5832648" cy="5031855"/>
          </a:xfrm>
        </p:spPr>
      </p:pic>
    </p:spTree>
    <p:extLst>
      <p:ext uri="{BB962C8B-B14F-4D97-AF65-F5344CB8AC3E}">
        <p14:creationId xmlns:p14="http://schemas.microsoft.com/office/powerpoint/2010/main" val="10304266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D633DD-D594-4132-B722-24A1E44BE398}" type="slidenum">
              <a:rPr lang="en-US" altLang="sk-SK" smtClean="0"/>
              <a:pPr/>
              <a:t>21</a:t>
            </a:fld>
            <a:endParaRPr lang="en-US" altLang="sk-SK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Licenčná zmluva o použití školského diela</a:t>
            </a:r>
            <a:endParaRPr lang="en-US" altLang="sk-SK"/>
          </a:p>
        </p:txBody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/>
              <a:t>uzatvorená podľa § 40 zákona č. 618/2003 Z. z. o autorskom práve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sk-SK" sz="2800" dirty="0"/>
              <a:t>z</a:t>
            </a:r>
            <a:r>
              <a:rPr lang="sk-SK" altLang="sk-SK" sz="2800" dirty="0" err="1"/>
              <a:t>áverečná</a:t>
            </a:r>
            <a:r>
              <a:rPr lang="sk-SK" altLang="sk-SK" sz="2800" dirty="0"/>
              <a:t> práca </a:t>
            </a:r>
            <a:r>
              <a:rPr lang="en-GB" altLang="sk-SK" sz="2800" dirty="0"/>
              <a:t>=</a:t>
            </a:r>
            <a:r>
              <a:rPr lang="sk-SK" altLang="sk-SK" sz="2800" dirty="0"/>
              <a:t> </a:t>
            </a:r>
            <a:r>
              <a:rPr lang="sk-SK" altLang="sk-SK" sz="2800" dirty="0">
                <a:solidFill>
                  <a:schemeClr val="hlink"/>
                </a:solidFill>
              </a:rPr>
              <a:t>školské dielo</a:t>
            </a:r>
            <a:r>
              <a:rPr lang="en-GB" altLang="sk-SK" sz="2800" dirty="0"/>
              <a:t> </a:t>
            </a:r>
            <a:r>
              <a:rPr lang="en-GB" altLang="sk-SK" sz="2800" dirty="0" err="1"/>
              <a:t>vytvoren</a:t>
            </a:r>
            <a:r>
              <a:rPr lang="sk-SK" altLang="sk-SK" sz="2800" dirty="0"/>
              <a:t>é študentom na splnenie študijných povinností </a:t>
            </a:r>
            <a:r>
              <a:rPr lang="sk-SK" altLang="sk-SK" sz="2800" dirty="0">
                <a:solidFill>
                  <a:schemeClr val="hlink"/>
                </a:solidFill>
              </a:rPr>
              <a:t>vyplývajúcich študentovi zo zákona o VŠ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/>
              <a:t>nadobúdateľ licencie je Slovenská republika zastúpená TUKE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/>
              <a:t>študent (autor) udeľuje súhlas </a:t>
            </a:r>
            <a:br>
              <a:rPr lang="sk-SK" altLang="sk-SK" sz="2800" dirty="0"/>
            </a:br>
            <a:r>
              <a:rPr lang="sk-SK" altLang="sk-SK" sz="2800" dirty="0"/>
              <a:t>na sprístupňovanie </a:t>
            </a:r>
            <a:r>
              <a:rPr lang="sk-SK" altLang="sk-SK" sz="2800" dirty="0">
                <a:cs typeface="Times New Roman" charset="0"/>
              </a:rPr>
              <a:t>digitálnej rozmno</a:t>
            </a:r>
            <a:r>
              <a:rPr lang="sk-SK" altLang="sk-SK" sz="2800" dirty="0"/>
              <a:t>ž</a:t>
            </a:r>
            <a:r>
              <a:rPr lang="sk-SK" altLang="sk-SK" sz="2800" dirty="0">
                <a:cs typeface="Times New Roman" charset="0"/>
              </a:rPr>
              <a:t>eniny školského diela </a:t>
            </a:r>
            <a:r>
              <a:rPr lang="sk-SK" altLang="sk-SK" sz="2800" dirty="0"/>
              <a:t>prostredníctvom CRZP </a:t>
            </a:r>
            <a:endParaRPr lang="en-US" altLang="sk-SK" sz="28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9F86AA-830E-48BD-B072-5173C2E8CB00}" type="slidenum">
              <a:rPr lang="en-US" altLang="sk-SK" smtClean="0"/>
              <a:pPr/>
              <a:t>22</a:t>
            </a:fld>
            <a:endParaRPr lang="en-US" altLang="sk-SK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1143000"/>
          </a:xfrm>
        </p:spPr>
        <p:txBody>
          <a:bodyPr/>
          <a:lstStyle/>
          <a:p>
            <a:pPr eaLnBrk="1" hangingPunct="1"/>
            <a:r>
              <a:rPr lang="sk-SK" altLang="sk-SK"/>
              <a:t>Vyplnenie posudkov do IS ETD (vedúci, oponent)</a:t>
            </a:r>
            <a:endParaRPr lang="en-US" altLang="sk-SK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k-SK" altLang="sk-SK" sz="2600" dirty="0"/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/>
              <a:t>Vedúci ZP zadá do IS MAIS mená konzultanta, školiteľa, oponentov vrátane ich emailov </a:t>
            </a:r>
            <a:r>
              <a:rPr lang="sk-SK" altLang="sk-SK" sz="2600" dirty="0">
                <a:solidFill>
                  <a:srgbClr val="FF0000"/>
                </a:solidFill>
              </a:rPr>
              <a:t>pred registráciou ZP </a:t>
            </a:r>
            <a:r>
              <a:rPr lang="sk-SK" altLang="sk-SK" sz="2600" dirty="0"/>
              <a:t>študentom do </a:t>
            </a:r>
            <a:r>
              <a:rPr lang="sk-SK" altLang="sk-SK" sz="2600"/>
              <a:t>IS ETD</a:t>
            </a:r>
            <a:endParaRPr lang="sk-SK" altLang="sk-SK" sz="2600" dirty="0"/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/>
              <a:t>V prípade, že práca nemôže byť sprístupnená, vedúci ZP zadá odklad sprístupnenia v MAIS-e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/>
              <a:t>Po registrácii ZP v IS ETD a uzamknutí práce v UK školiteľ, konzultant, oponent dostanú mail: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600" dirty="0"/>
              <a:t>oznam o zaregistrovaní ZP v UK spolu s </a:t>
            </a:r>
            <a:r>
              <a:rPr lang="sk-SK" altLang="sk-SK" sz="2600" dirty="0">
                <a:solidFill>
                  <a:srgbClr val="FF0000"/>
                </a:solidFill>
              </a:rPr>
              <a:t>odkazmi na zadanie posudku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83D852-8BA6-495A-801B-BDCFE814541E}" type="slidenum">
              <a:rPr lang="en-US" altLang="sk-SK" smtClean="0"/>
              <a:pPr/>
              <a:t>23</a:t>
            </a:fld>
            <a:endParaRPr lang="en-US" altLang="sk-SK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Zastavenie verejného sprístupňovania</a:t>
            </a:r>
            <a:endParaRPr lang="en-US" altLang="sk-SK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sk-SK" altLang="sk-SK" sz="2800" dirty="0"/>
              <a:t>Ak práca nemôže byť sprístupnená, v IS MAIS vedúci práce nastaví odkladnú lehotu - maximálne 36 mesiacov </a:t>
            </a:r>
            <a:r>
              <a:rPr lang="sk-SK" altLang="sk-SK" sz="2800" dirty="0">
                <a:solidFill>
                  <a:srgbClr val="FF0000"/>
                </a:solidFill>
              </a:rPr>
              <a:t>pred registráciou ZP študentom</a:t>
            </a:r>
            <a:endParaRPr lang="en-US" altLang="sk-SK" sz="2800" dirty="0">
              <a:solidFill>
                <a:srgbClr val="FF0000"/>
              </a:solidFill>
            </a:endParaRPr>
          </a:p>
          <a:p>
            <a:pPr eaLnBrk="1" hangingPunct="1"/>
            <a:r>
              <a:rPr lang="sk-SK" altLang="sk-SK" sz="2800" dirty="0"/>
              <a:t>V IS ETD po registrácii práce študentom sa vygeneruje </a:t>
            </a:r>
            <a:r>
              <a:rPr lang="sk-SK" altLang="sk-SK" sz="2800" dirty="0">
                <a:solidFill>
                  <a:srgbClr val="FF0000"/>
                </a:solidFill>
              </a:rPr>
              <a:t>Súhlas na odklad sprístupnenia práce</a:t>
            </a:r>
            <a:r>
              <a:rPr lang="sk-SK" altLang="sk-SK" sz="2800" dirty="0"/>
              <a:t>, podpísaný dekanom, vedúcim práce </a:t>
            </a:r>
            <a:br>
              <a:rPr lang="sk-SK" altLang="sk-SK" sz="2800" dirty="0"/>
            </a:br>
            <a:r>
              <a:rPr lang="sk-SK" altLang="sk-SK" sz="2800" dirty="0"/>
              <a:t>a vedúcim školiaceho pracoviska </a:t>
            </a:r>
          </a:p>
          <a:p>
            <a:pPr eaLnBrk="1" hangingPunct="1"/>
            <a:r>
              <a:rPr lang="sk-SK" altLang="sk-SK" sz="2800" dirty="0"/>
              <a:t>Študent doručí do UK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Kontrola originality</a:t>
            </a:r>
          </a:p>
        </p:txBody>
      </p:sp>
      <p:sp>
        <p:nvSpPr>
          <p:cNvPr id="29699" name="Zástupný symbol obsahu 2"/>
          <p:cNvSpPr>
            <a:spLocks noGrp="1"/>
          </p:cNvSpPr>
          <p:nvPr>
            <p:ph idx="1"/>
          </p:nvPr>
        </p:nvSpPr>
        <p:spPr>
          <a:xfrm>
            <a:off x="714375" y="1928813"/>
            <a:ext cx="8243888" cy="4114800"/>
          </a:xfrm>
        </p:spPr>
        <p:txBody>
          <a:bodyPr/>
          <a:lstStyle/>
          <a:p>
            <a:r>
              <a:rPr lang="sk-SK" altLang="sk-SK" dirty="0"/>
              <a:t>Až po uzamknutí práce v UK je odosielaná na kontrolu originality do CRZP</a:t>
            </a:r>
          </a:p>
          <a:p>
            <a:r>
              <a:rPr lang="sk-SK" altLang="sk-SK" dirty="0"/>
              <a:t>Linka na protokol o kontrole originality bude prístupná v IS MAIS </a:t>
            </a:r>
            <a:r>
              <a:rPr lang="sk-SK" altLang="sk-SK" dirty="0">
                <a:solidFill>
                  <a:srgbClr val="FF0000"/>
                </a:solidFill>
              </a:rPr>
              <a:t>do 5 dní od odoslania</a:t>
            </a:r>
          </a:p>
          <a:p>
            <a:r>
              <a:rPr lang="sk-SK" altLang="sk-SK" dirty="0">
                <a:hlinkClick r:id="rId2"/>
              </a:rPr>
              <a:t>http://www.crzp.sk/</a:t>
            </a:r>
            <a:endParaRPr lang="sk-SK" altLang="sk-SK" dirty="0"/>
          </a:p>
          <a:p>
            <a:endParaRPr lang="sk-SK" altLang="sk-SK" dirty="0"/>
          </a:p>
        </p:txBody>
      </p:sp>
      <p:sp>
        <p:nvSpPr>
          <p:cNvPr id="29700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FEAFD-BD1C-4CC5-A418-979030513B6F}" type="slidenum">
              <a:rPr lang="en-US" altLang="sk-SK" smtClean="0"/>
              <a:pPr/>
              <a:t>24</a:t>
            </a:fld>
            <a:endParaRPr lang="en-US" altLang="sk-SK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F3996B-F6E5-4C37-AC20-620EC39AC721}" type="slidenum">
              <a:rPr lang="en-US" altLang="sk-SK" smtClean="0"/>
              <a:pPr/>
              <a:t>25</a:t>
            </a:fld>
            <a:endParaRPr lang="en-US" altLang="sk-SK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Zodpovednosť autora (študent)</a:t>
            </a:r>
            <a:endParaRPr lang="en-US" altLang="sk-SK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k-SK" sz="2800" dirty="0" err="1"/>
              <a:t>tvorba</a:t>
            </a:r>
            <a:r>
              <a:rPr lang="en-US" altLang="sk-SK" sz="2800" dirty="0"/>
              <a:t> ZP v </a:t>
            </a:r>
            <a:r>
              <a:rPr lang="en-US" altLang="sk-SK" sz="2800" dirty="0" err="1"/>
              <a:t>šablóne</a:t>
            </a:r>
            <a:endParaRPr lang="sk-SK" altLang="sk-SK" sz="2800" dirty="0"/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solidFill>
                  <a:srgbClr val="FF0000"/>
                </a:solidFill>
              </a:rPr>
              <a:t>pred registráciou do IS ETD </a:t>
            </a:r>
            <a:r>
              <a:rPr lang="sk-SK" altLang="sk-SK" sz="2800" dirty="0"/>
              <a:t>zadanie kľúčových slov, abstraktov v slovenskom </a:t>
            </a:r>
            <a:br>
              <a:rPr lang="sk-SK" altLang="sk-SK" sz="2800" dirty="0"/>
            </a:br>
            <a:r>
              <a:rPr lang="sk-SK" altLang="sk-SK" sz="2800" dirty="0"/>
              <a:t>a v anglickom jazyku do IS MAIS</a:t>
            </a:r>
            <a:endParaRPr lang="en-US" altLang="sk-SK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sk-SK" sz="2800" dirty="0" err="1"/>
              <a:t>registrácia</a:t>
            </a:r>
            <a:r>
              <a:rPr lang="en-US" altLang="sk-SK" sz="2800" dirty="0"/>
              <a:t> </a:t>
            </a:r>
            <a:r>
              <a:rPr lang="en-US" altLang="sk-SK" sz="2800" dirty="0" err="1"/>
              <a:t>finálnej</a:t>
            </a:r>
            <a:r>
              <a:rPr lang="en-US" altLang="sk-SK" sz="2800" dirty="0"/>
              <a:t> </a:t>
            </a:r>
            <a:r>
              <a:rPr lang="en-US" altLang="sk-SK" sz="2800" dirty="0" err="1"/>
              <a:t>verzie</a:t>
            </a:r>
            <a:r>
              <a:rPr lang="en-US" altLang="sk-SK" sz="2800" dirty="0"/>
              <a:t> ZP do IS ETD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k-SK" sz="2800" dirty="0" err="1"/>
              <a:t>zhoda</a:t>
            </a:r>
            <a:r>
              <a:rPr lang="en-US" altLang="sk-SK" sz="2800" dirty="0"/>
              <a:t> </a:t>
            </a:r>
            <a:r>
              <a:rPr lang="en-US" altLang="sk-SK" sz="2800" dirty="0" err="1"/>
              <a:t>tlačenej</a:t>
            </a:r>
            <a:r>
              <a:rPr lang="en-US" altLang="sk-SK" sz="2800" dirty="0"/>
              <a:t> a </a:t>
            </a:r>
            <a:r>
              <a:rPr lang="en-US" altLang="sk-SK" sz="2800" dirty="0" err="1"/>
              <a:t>elektronickej</a:t>
            </a:r>
            <a:r>
              <a:rPr lang="en-US" altLang="sk-SK" sz="2800" dirty="0"/>
              <a:t> </a:t>
            </a:r>
            <a:r>
              <a:rPr lang="en-US" altLang="sk-SK" sz="2800" dirty="0" err="1"/>
              <a:t>verzie</a:t>
            </a:r>
            <a:r>
              <a:rPr lang="en-US" altLang="sk-SK" sz="2800" dirty="0"/>
              <a:t> ZP v</a:t>
            </a:r>
            <a:r>
              <a:rPr lang="sk-SK" altLang="sk-SK" sz="2800" dirty="0"/>
              <a:t>rátane</a:t>
            </a:r>
            <a:r>
              <a:rPr lang="en-US" altLang="sk-SK" sz="2800" dirty="0"/>
              <a:t> </a:t>
            </a:r>
            <a:r>
              <a:rPr lang="en-US" altLang="sk-SK" sz="2800" dirty="0" err="1"/>
              <a:t>príloh</a:t>
            </a:r>
            <a:endParaRPr lang="en-US" altLang="sk-SK" sz="2800" dirty="0"/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/>
              <a:t>štátna skúška a obhajoba ZP</a:t>
            </a:r>
            <a:endParaRPr lang="en-US" altLang="sk-SK" sz="2800" dirty="0"/>
          </a:p>
          <a:p>
            <a:pPr eaLnBrk="1" hangingPunct="1">
              <a:lnSpc>
                <a:spcPct val="90000"/>
              </a:lnSpc>
            </a:pPr>
            <a:endParaRPr lang="en-US" altLang="sk-SK" sz="28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61E1-7174-420D-BE1C-8E83EEE0286A}" type="slidenum">
              <a:rPr lang="en-US" altLang="sk-SK" smtClean="0"/>
              <a:pPr/>
              <a:t>26</a:t>
            </a:fld>
            <a:endParaRPr lang="en-US" altLang="sk-SK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00063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/>
              <a:t>Zodpovednosť vedúceho ZP </a:t>
            </a:r>
            <a:endParaRPr lang="en-US" altLang="sk-SK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dirty="0">
                <a:solidFill>
                  <a:srgbClr val="FF0000"/>
                </a:solidFill>
              </a:rPr>
              <a:t>Pred registráciou ZP študentom: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dirty="0"/>
              <a:t>Zadanie práce, mien školiteľa, konzultanta, oponentov a ich emailov do IS MAIS, v prípade odkladu sprístupnenia aj  zadanie odkladnej lehoty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solidFill>
                  <a:srgbClr val="FF0000"/>
                </a:solidFill>
              </a:rPr>
              <a:t>Po registrácii ZP študentom do IS ETD: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dirty="0"/>
              <a:t>Zadanie posudkov do IS ETD</a:t>
            </a:r>
          </a:p>
          <a:p>
            <a:pPr eaLnBrk="1" hangingPunct="1">
              <a:lnSpc>
                <a:spcPct val="90000"/>
              </a:lnSpc>
            </a:pPr>
            <a:endParaRPr lang="sk-SK" altLang="sk-SK" sz="2800" dirty="0"/>
          </a:p>
          <a:p>
            <a:pPr eaLnBrk="1" hangingPunct="1">
              <a:lnSpc>
                <a:spcPct val="90000"/>
              </a:lnSpc>
            </a:pPr>
            <a:endParaRPr lang="sk-SK" altLang="sk-SK" sz="28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9C6DCF-656A-45CF-AB25-5071F0C817E0}" type="slidenum">
              <a:rPr lang="en-US" altLang="sk-SK" smtClean="0"/>
              <a:pPr/>
              <a:t>27</a:t>
            </a:fld>
            <a:endParaRPr lang="en-US" altLang="sk-SK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sk-SK"/>
              <a:t>Plagi</a:t>
            </a:r>
            <a:r>
              <a:rPr lang="sk-SK" altLang="sk-SK"/>
              <a:t>á</a:t>
            </a:r>
            <a:r>
              <a:rPr lang="en-GB" altLang="sk-SK"/>
              <a:t>torstvo a jeho formy</a:t>
            </a:r>
            <a:endParaRPr lang="en-US" altLang="sk-SK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GB" altLang="sk-SK" sz="2000"/>
              <a:t>Používanie cudzích publikovaných i nepublikovaných myšlienok, formulácií, poznatkov, výsledkov bádania alebo iných výsledkov tvorivej práce, ako aj ilustrácií, tabuliek, fotografií a pod. bez udania zdroja v zozname použitej literatúry (citácie, referencie) </a:t>
            </a:r>
          </a:p>
          <a:p>
            <a:pPr lvl="1" eaLnBrk="1" hangingPunct="1"/>
            <a:r>
              <a:rPr lang="en-GB" altLang="sk-SK" sz="1800"/>
              <a:t>poru</a:t>
            </a:r>
            <a:r>
              <a:rPr lang="sk-SK" altLang="sk-SK" sz="1800"/>
              <a:t>šenie akademickej etiky</a:t>
            </a:r>
          </a:p>
          <a:p>
            <a:pPr lvl="1" eaLnBrk="1" hangingPunct="1"/>
            <a:r>
              <a:rPr lang="en-GB" altLang="sk-SK" sz="1800"/>
              <a:t>poru</a:t>
            </a:r>
            <a:r>
              <a:rPr lang="sk-SK" altLang="sk-SK" sz="1800"/>
              <a:t>š</a:t>
            </a:r>
            <a:r>
              <a:rPr lang="en-GB" altLang="sk-SK" sz="1800"/>
              <a:t>en</a:t>
            </a:r>
            <a:r>
              <a:rPr lang="sk-SK" altLang="sk-SK" sz="1800"/>
              <a:t>ie </a:t>
            </a:r>
            <a:r>
              <a:rPr lang="en-GB" altLang="sk-SK" sz="1800"/>
              <a:t>ochrany aut</a:t>
            </a:r>
            <a:r>
              <a:rPr lang="sk-SK" altLang="sk-SK" sz="1800"/>
              <a:t>orských práv (</a:t>
            </a:r>
            <a:r>
              <a:rPr lang="en-GB" altLang="sk-SK" sz="1800"/>
              <a:t>autorsk</a:t>
            </a:r>
            <a:r>
              <a:rPr lang="sk-SK" altLang="sk-SK" sz="1800"/>
              <a:t>ý zákon</a:t>
            </a:r>
            <a:r>
              <a:rPr lang="en-GB" altLang="sk-SK" sz="1800"/>
              <a:t>)</a:t>
            </a:r>
          </a:p>
          <a:p>
            <a:pPr eaLnBrk="1" hangingPunct="1"/>
            <a:r>
              <a:rPr lang="en-GB" altLang="sk-SK" sz="2000"/>
              <a:t>Plagiátorstvo textové</a:t>
            </a:r>
          </a:p>
          <a:p>
            <a:pPr lvl="1" eaLnBrk="1" hangingPunct="1"/>
            <a:r>
              <a:rPr lang="en-GB" altLang="sk-SK" sz="1800"/>
              <a:t>predloženie kompletnej cudzej práce (tlačenej, elektronickej) ako svojej </a:t>
            </a:r>
          </a:p>
          <a:p>
            <a:pPr lvl="1" eaLnBrk="1" hangingPunct="1"/>
            <a:r>
              <a:rPr lang="en-GB" altLang="sk-SK" sz="1800"/>
              <a:t>preklad z cudzieho jazyka bez udania referencie na pôvodný zdroj</a:t>
            </a:r>
          </a:p>
          <a:p>
            <a:pPr lvl="1" eaLnBrk="1" hangingPunct="1"/>
            <a:r>
              <a:rPr lang="en-GB" altLang="sk-SK" sz="1800"/>
              <a:t>“cut and paste” - odstavce, časti pôvodného textu do svojej práce</a:t>
            </a:r>
          </a:p>
          <a:p>
            <a:pPr lvl="1" eaLnBrk="1" hangingPunct="1"/>
            <a:r>
              <a:rPr lang="en-GB" altLang="sk-SK" sz="1800"/>
              <a:t>zámena slov, parafrázovanie myšlienok pôvodného textu bez udania autora zdroja do referencií</a:t>
            </a:r>
          </a:p>
          <a:p>
            <a:pPr eaLnBrk="1" hangingPunct="1"/>
            <a:r>
              <a:rPr lang="en-GB" altLang="sk-SK" sz="2000"/>
              <a:t>Plagiátorstvo programov (zdrojové kódy)</a:t>
            </a:r>
          </a:p>
          <a:p>
            <a:pPr eaLnBrk="1" hangingPunct="1"/>
            <a:endParaRPr lang="en-GB" altLang="sk-SK" sz="2000"/>
          </a:p>
          <a:p>
            <a:pPr lvl="1" eaLnBrk="1" hangingPunct="1"/>
            <a:endParaRPr lang="sk-SK" altLang="sk-SK" sz="1800"/>
          </a:p>
          <a:p>
            <a:pPr eaLnBrk="1" hangingPunct="1"/>
            <a:endParaRPr lang="en-US" altLang="sk-SK" sz="20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59911-A93A-4B97-B07C-93504EFD9548}" type="slidenum">
              <a:rPr lang="en-US" altLang="sk-SK" smtClean="0"/>
              <a:pPr/>
              <a:t>28</a:t>
            </a:fld>
            <a:endParaRPr lang="en-US" altLang="sk-SK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sk-SK"/>
              <a:t>Detekcia plagiátorstva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42875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sk-SK" sz="2800"/>
              <a:t>Vyučujúci – porovnanie prác</a:t>
            </a:r>
          </a:p>
          <a:p>
            <a:pPr eaLnBrk="1" hangingPunct="1"/>
            <a:r>
              <a:rPr lang="en-US" altLang="sk-SK" sz="2800"/>
              <a:t>Technické prostriedky</a:t>
            </a:r>
          </a:p>
          <a:p>
            <a:pPr lvl="1" eaLnBrk="1" hangingPunct="1"/>
            <a:r>
              <a:rPr lang="en-US" altLang="sk-SK" sz="2400"/>
              <a:t>Voľne dostupné na internete</a:t>
            </a:r>
          </a:p>
          <a:p>
            <a:pPr lvl="1" eaLnBrk="1" hangingPunct="1"/>
            <a:r>
              <a:rPr lang="en-US" altLang="sk-SK" sz="2400"/>
              <a:t>Komerčné – licencia pre jednotlivcov, inštitúciu</a:t>
            </a:r>
          </a:p>
          <a:p>
            <a:r>
              <a:rPr lang="sk-SK" altLang="sk-SK" sz="2800"/>
              <a:t>Prostredníctvom CRZP sa vykonáva kontrola originality záverečných a kvalifikačných prác vzájomným porovnávaním práv uložených </a:t>
            </a:r>
            <a:br>
              <a:rPr lang="sk-SK" altLang="sk-SK" sz="2800"/>
            </a:br>
            <a:r>
              <a:rPr lang="sk-SK" altLang="sk-SK" sz="2800"/>
              <a:t>v CRZP, údajov v internete a pod. </a:t>
            </a:r>
          </a:p>
          <a:p>
            <a:pPr eaLnBrk="1" hangingPunct="1">
              <a:buFontTx/>
              <a:buNone/>
            </a:pPr>
            <a:endParaRPr lang="en-US" altLang="sk-SK" sz="2400"/>
          </a:p>
          <a:p>
            <a:pPr eaLnBrk="1" hangingPunct="1"/>
            <a:endParaRPr lang="en-US" altLang="sk-SK" sz="280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" y="0"/>
            <a:ext cx="912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416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1AA29A-DE2F-40FB-AF19-EDA19E2B8160}" type="slidenum">
              <a:rPr lang="en-US" altLang="sk-SK" smtClean="0"/>
              <a:pPr/>
              <a:t>3</a:t>
            </a:fld>
            <a:endParaRPr lang="en-US" altLang="sk-SK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Pojmy</a:t>
            </a:r>
            <a:endParaRPr lang="en-US" altLang="sk-SK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sk-SK" sz="2800"/>
              <a:t>Záverečné práce </a:t>
            </a:r>
            <a:r>
              <a:rPr lang="sk-SK" altLang="sk-SK" sz="2800"/>
              <a:t>(ZP) </a:t>
            </a:r>
            <a:r>
              <a:rPr lang="en-US" altLang="sk-SK" sz="2800"/>
              <a:t>podľa Zákona o VŠ:</a:t>
            </a:r>
          </a:p>
          <a:p>
            <a:pPr lvl="1" eaLnBrk="1" hangingPunct="1"/>
            <a:r>
              <a:rPr lang="en-US" altLang="sk-SK" sz="2400"/>
              <a:t>Bakalárske</a:t>
            </a:r>
            <a:r>
              <a:rPr lang="sk-SK" altLang="sk-SK" sz="2400"/>
              <a:t> ZP</a:t>
            </a:r>
            <a:endParaRPr lang="en-US" altLang="sk-SK" sz="2400"/>
          </a:p>
          <a:p>
            <a:pPr lvl="1" eaLnBrk="1" hangingPunct="1"/>
            <a:r>
              <a:rPr lang="en-US" altLang="sk-SK" sz="2400"/>
              <a:t>Diplomové</a:t>
            </a:r>
            <a:r>
              <a:rPr lang="sk-SK" altLang="sk-SK" sz="2400"/>
              <a:t> ZP</a:t>
            </a:r>
            <a:endParaRPr lang="en-US" altLang="sk-SK" sz="2400"/>
          </a:p>
          <a:p>
            <a:pPr lvl="1" eaLnBrk="1" hangingPunct="1"/>
            <a:r>
              <a:rPr lang="en-US" altLang="sk-SK" sz="2400"/>
              <a:t>Dizertačné</a:t>
            </a:r>
            <a:r>
              <a:rPr lang="sk-SK" altLang="sk-SK" sz="2400"/>
              <a:t> ZP</a:t>
            </a:r>
            <a:endParaRPr lang="en-US" altLang="sk-SK" sz="2400"/>
          </a:p>
          <a:p>
            <a:pPr eaLnBrk="1" hangingPunct="1"/>
            <a:r>
              <a:rPr lang="en-US" altLang="sk-SK" sz="2800"/>
              <a:t>ETD = Electronic Theses and Dissertations</a:t>
            </a:r>
          </a:p>
          <a:p>
            <a:pPr eaLnBrk="1" hangingPunct="1"/>
            <a:r>
              <a:rPr lang="en-US" altLang="sk-SK" sz="2800"/>
              <a:t>ETD TU = Elektronické záverečné práce študentov TU Košice</a:t>
            </a:r>
            <a:endParaRPr lang="sk-SK" altLang="sk-SK" sz="2800"/>
          </a:p>
          <a:p>
            <a:pPr eaLnBrk="1" hangingPunct="1"/>
            <a:r>
              <a:rPr lang="sk-SK" altLang="sk-SK" sz="2800"/>
              <a:t>CRZP – centrálny register záverečných, rigoróznych a habilitačných prác</a:t>
            </a:r>
          </a:p>
          <a:p>
            <a:pPr eaLnBrk="1" hangingPunct="1"/>
            <a:endParaRPr lang="en-US" altLang="sk-SK" sz="28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Informácie, kontakt, školenia</a:t>
            </a:r>
          </a:p>
        </p:txBody>
      </p:sp>
      <p:sp>
        <p:nvSpPr>
          <p:cNvPr id="3686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/>
              <a:t>Konzultácie:</a:t>
            </a:r>
            <a:endParaRPr lang="en-US" altLang="sk-SK" dirty="0"/>
          </a:p>
          <a:p>
            <a:pPr lvl="1">
              <a:buFontTx/>
              <a:buNone/>
            </a:pPr>
            <a:r>
              <a:rPr lang="sk-SK" altLang="sk-SK" dirty="0"/>
              <a:t>Ing. Svetlana Vargová</a:t>
            </a:r>
            <a:r>
              <a:rPr lang="en-US" altLang="sk-SK" dirty="0"/>
              <a:t>, tel.: 602 771</a:t>
            </a:r>
            <a:r>
              <a:rPr lang="sk-SK" altLang="sk-SK" dirty="0"/>
              <a:t>5</a:t>
            </a:r>
          </a:p>
          <a:p>
            <a:pPr lvl="1">
              <a:buFontTx/>
              <a:buNone/>
            </a:pPr>
            <a:r>
              <a:rPr lang="sk-SK" altLang="sk-SK" dirty="0" err="1">
                <a:hlinkClick r:id="rId2"/>
              </a:rPr>
              <a:t>svetlana.vargova</a:t>
            </a:r>
            <a:r>
              <a:rPr lang="en-US" altLang="sk-SK" dirty="0">
                <a:hlinkClick r:id="rId2"/>
              </a:rPr>
              <a:t>@tuke.sk</a:t>
            </a:r>
            <a:endParaRPr lang="en-US" altLang="sk-SK" dirty="0"/>
          </a:p>
          <a:p>
            <a:r>
              <a:rPr lang="en-US" altLang="sk-SK" dirty="0" err="1"/>
              <a:t>Prihl</a:t>
            </a:r>
            <a:r>
              <a:rPr lang="sk-SK" altLang="sk-SK" dirty="0" err="1"/>
              <a:t>ášky</a:t>
            </a:r>
            <a:r>
              <a:rPr lang="sk-SK" altLang="sk-SK" dirty="0"/>
              <a:t> na školenia:</a:t>
            </a:r>
          </a:p>
          <a:p>
            <a:pPr lvl="1">
              <a:buFontTx/>
              <a:buNone/>
            </a:pPr>
            <a:r>
              <a:rPr lang="sk-SK" altLang="sk-SK" dirty="0"/>
              <a:t>Ing. Viera </a:t>
            </a:r>
            <a:r>
              <a:rPr lang="sk-SK" altLang="sk-SK" dirty="0" err="1"/>
              <a:t>Tomášová</a:t>
            </a:r>
            <a:r>
              <a:rPr lang="en-US" altLang="sk-SK" dirty="0"/>
              <a:t>, tel.: 602 7733</a:t>
            </a:r>
            <a:endParaRPr lang="sk-SK" altLang="sk-SK" dirty="0"/>
          </a:p>
          <a:p>
            <a:pPr lvl="1">
              <a:buFontTx/>
              <a:buNone/>
            </a:pPr>
            <a:r>
              <a:rPr lang="en-US" altLang="sk-SK" dirty="0">
                <a:hlinkClick r:id="rId3"/>
              </a:rPr>
              <a:t>v</a:t>
            </a:r>
            <a:r>
              <a:rPr lang="sk-SK" altLang="sk-SK" dirty="0" err="1">
                <a:hlinkClick r:id="rId3"/>
              </a:rPr>
              <a:t>iera.tomasova</a:t>
            </a:r>
            <a:r>
              <a:rPr lang="en-US" altLang="sk-SK" dirty="0">
                <a:hlinkClick r:id="rId3"/>
              </a:rPr>
              <a:t>@tuke.sk</a:t>
            </a:r>
            <a:endParaRPr lang="en-US" altLang="sk-SK" dirty="0"/>
          </a:p>
          <a:p>
            <a:pPr lvl="1">
              <a:buFontTx/>
              <a:buNone/>
            </a:pPr>
            <a:endParaRPr lang="sk-SK" altLang="sk-SK" dirty="0"/>
          </a:p>
        </p:txBody>
      </p:sp>
      <p:sp>
        <p:nvSpPr>
          <p:cNvPr id="36868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1DE3C3-751B-4796-A7A6-827407AC7E40}" type="slidenum">
              <a:rPr lang="en-US" altLang="sk-SK" smtClean="0"/>
              <a:pPr/>
              <a:t>30</a:t>
            </a:fld>
            <a:endParaRPr lang="en-US" altLang="sk-SK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BB764-DF4C-4EB6-BC37-3E486AA5B9AF}" type="slidenum">
              <a:rPr lang="en-US" altLang="sk-SK" smtClean="0"/>
              <a:pPr/>
              <a:t>4</a:t>
            </a:fld>
            <a:endParaRPr lang="en-US" altLang="sk-SK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Projekty ETD v zahraničí a v SR</a:t>
            </a:r>
            <a:endParaRPr lang="en-US" altLang="sk-SK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43063"/>
            <a:ext cx="8153400" cy="4114800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solidFill>
                  <a:schemeClr val="hlink"/>
                </a:solidFill>
              </a:rPr>
              <a:t>S</a:t>
            </a:r>
            <a:r>
              <a:rPr lang="en-US" altLang="sk-SK" sz="2800" dirty="0" err="1">
                <a:solidFill>
                  <a:schemeClr val="hlink"/>
                </a:solidFill>
              </a:rPr>
              <a:t>prístupňovanie</a:t>
            </a:r>
            <a:r>
              <a:rPr lang="en-US" altLang="sk-SK" sz="2800" dirty="0">
                <a:solidFill>
                  <a:schemeClr val="hlink"/>
                </a:solidFill>
              </a:rPr>
              <a:t> </a:t>
            </a:r>
            <a:r>
              <a:rPr lang="sk-SK" altLang="sk-SK" sz="2800" dirty="0">
                <a:solidFill>
                  <a:schemeClr val="hlink"/>
                </a:solidFill>
              </a:rPr>
              <a:t>záverečných prác na internete</a:t>
            </a:r>
          </a:p>
          <a:p>
            <a:pPr eaLnBrk="1" hangingPunct="1"/>
            <a:r>
              <a:rPr lang="sk-SK" altLang="sk-SK" sz="2800" dirty="0"/>
              <a:t>Projekt </a:t>
            </a:r>
            <a:r>
              <a:rPr lang="en-US" altLang="sk-SK" sz="2800" dirty="0"/>
              <a:t>The Networked Digital Library of Theses and Dissertations</a:t>
            </a:r>
            <a:r>
              <a:rPr lang="sk-SK" altLang="sk-SK" sz="2800" dirty="0"/>
              <a:t>, NDLTD (1995 - ...) </a:t>
            </a:r>
          </a:p>
          <a:p>
            <a:pPr lvl="1" eaLnBrk="1" hangingPunct="1"/>
            <a:r>
              <a:rPr lang="sk-SK" altLang="sk-SK" sz="2400" dirty="0"/>
              <a:t>zapojených je vyše </a:t>
            </a:r>
            <a:r>
              <a:rPr lang="en-US" altLang="sk-SK" sz="2400" dirty="0"/>
              <a:t>200 </a:t>
            </a:r>
            <a:r>
              <a:rPr lang="en-US" altLang="sk-SK" sz="2400" dirty="0" err="1"/>
              <a:t>univerzít</a:t>
            </a:r>
            <a:r>
              <a:rPr lang="en-US" altLang="sk-SK" sz="2400" dirty="0"/>
              <a:t> (USA, EU, </a:t>
            </a:r>
            <a:r>
              <a:rPr lang="en-US" altLang="sk-SK" sz="2400" dirty="0" err="1"/>
              <a:t>Austrália</a:t>
            </a:r>
            <a:r>
              <a:rPr lang="en-US" altLang="sk-SK" sz="2400" dirty="0"/>
              <a:t>, </a:t>
            </a:r>
            <a:r>
              <a:rPr lang="en-US" altLang="sk-SK" sz="2400" dirty="0" err="1"/>
              <a:t>Ázia</a:t>
            </a:r>
            <a:r>
              <a:rPr lang="en-US" altLang="sk-SK" sz="2400" dirty="0"/>
              <a:t>)</a:t>
            </a:r>
            <a:endParaRPr lang="sk-SK" altLang="sk-SK" sz="2400" dirty="0"/>
          </a:p>
          <a:p>
            <a:pPr lvl="1" eaLnBrk="1" hangingPunct="1"/>
            <a:r>
              <a:rPr lang="sk-SK" altLang="sk-SK" sz="2400" dirty="0">
                <a:hlinkClick r:id="rId2"/>
              </a:rPr>
              <a:t>http://www.ndltd.org/</a:t>
            </a:r>
            <a:endParaRPr lang="sk-SK" altLang="sk-SK" sz="2400" dirty="0"/>
          </a:p>
          <a:p>
            <a:pPr eaLnBrk="1" hangingPunct="1"/>
            <a:r>
              <a:rPr lang="en-US" altLang="sk-SK" sz="2800" dirty="0" err="1"/>
              <a:t>Projekt</a:t>
            </a:r>
            <a:r>
              <a:rPr lang="en-US" altLang="sk-SK" sz="2800" dirty="0"/>
              <a:t> ETD.SK </a:t>
            </a:r>
            <a:r>
              <a:rPr lang="sk-SK" altLang="sk-SK" sz="2800" dirty="0"/>
              <a:t>(2004</a:t>
            </a:r>
            <a:r>
              <a:rPr lang="en-GB" altLang="sk-SK" sz="2800" dirty="0"/>
              <a:t> – 2006</a:t>
            </a:r>
            <a:r>
              <a:rPr lang="sk-SK" altLang="sk-SK" sz="2800" dirty="0"/>
              <a:t>)</a:t>
            </a:r>
          </a:p>
          <a:p>
            <a:pPr lvl="1" eaLnBrk="1" hangingPunct="1"/>
            <a:r>
              <a:rPr lang="en-US" altLang="sk-SK" sz="2400" dirty="0"/>
              <a:t>12 </a:t>
            </a:r>
            <a:r>
              <a:rPr lang="en-US" altLang="sk-SK" sz="2400" dirty="0" err="1"/>
              <a:t>slovenských</a:t>
            </a:r>
            <a:r>
              <a:rPr lang="en-US" altLang="sk-SK" sz="2400" dirty="0"/>
              <a:t> </a:t>
            </a:r>
            <a:r>
              <a:rPr lang="en-US" altLang="sk-SK" sz="2400" dirty="0" err="1"/>
              <a:t>univerzít</a:t>
            </a:r>
            <a:r>
              <a:rPr lang="sk-SK" altLang="sk-SK" sz="2400" dirty="0"/>
              <a:t>, včítane TU Košice </a:t>
            </a:r>
          </a:p>
          <a:p>
            <a:pPr lvl="1" eaLnBrk="1" hangingPunct="1"/>
            <a:r>
              <a:rPr lang="en-US" altLang="sk-SK" sz="2400" dirty="0">
                <a:hlinkClick r:id="rId3"/>
              </a:rPr>
              <a:t>https://portal.lib.tuke.sk/etd</a:t>
            </a:r>
            <a:endParaRPr lang="en-US" altLang="sk-SK" sz="2400" dirty="0"/>
          </a:p>
          <a:p>
            <a:pPr lvl="1" eaLnBrk="1" hangingPunct="1">
              <a:buFontTx/>
              <a:buNone/>
            </a:pPr>
            <a:endParaRPr lang="en-US" altLang="sk-SK" sz="24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/>
              <a:t>Centrálny register záverečných, rigoróznych a habilitačných prác</a:t>
            </a:r>
          </a:p>
        </p:txBody>
      </p:sp>
      <p:sp>
        <p:nvSpPr>
          <p:cNvPr id="1741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sz="2800" dirty="0"/>
              <a:t>informačný systém, v ktorom sa trvalo uchovávajú </a:t>
            </a:r>
            <a:r>
              <a:rPr lang="sk-SK" altLang="sk-SK" sz="2800" dirty="0">
                <a:solidFill>
                  <a:srgbClr val="FF0000"/>
                </a:solidFill>
              </a:rPr>
              <a:t>záverečné, rigorózne </a:t>
            </a:r>
            <a:br>
              <a:rPr lang="sk-SK" altLang="sk-SK" sz="2800" dirty="0">
                <a:solidFill>
                  <a:srgbClr val="FF0000"/>
                </a:solidFill>
              </a:rPr>
            </a:br>
            <a:r>
              <a:rPr lang="sk-SK" altLang="sk-SK" sz="2800" dirty="0">
                <a:solidFill>
                  <a:srgbClr val="FF0000"/>
                </a:solidFill>
              </a:rPr>
              <a:t>a habilitačné práce </a:t>
            </a:r>
            <a:r>
              <a:rPr lang="sk-SK" altLang="sk-SK" sz="2800" dirty="0"/>
              <a:t>na dobu 70 rokov odo dňa registrácie práce v centrálnom registri</a:t>
            </a:r>
          </a:p>
          <a:p>
            <a:r>
              <a:rPr lang="sk-SK" altLang="sk-SK" sz="2800" dirty="0"/>
              <a:t>kontrola originality záverečných </a:t>
            </a:r>
            <a:br>
              <a:rPr lang="sk-SK" altLang="sk-SK" sz="2800" dirty="0"/>
            </a:br>
            <a:r>
              <a:rPr lang="sk-SK" altLang="sk-SK" sz="2800" dirty="0"/>
              <a:t>a kvalifikačných prác vzájomným porovnávaním prác uložených v CRZP, údajov v internete </a:t>
            </a:r>
          </a:p>
          <a:p>
            <a:r>
              <a:rPr lang="sk-SK" altLang="sk-SK" sz="2800" dirty="0">
                <a:hlinkClick r:id="rId2"/>
              </a:rPr>
              <a:t>http://www.crzp.sk/</a:t>
            </a:r>
            <a:endParaRPr lang="sk-SK" altLang="sk-SK" sz="2800" dirty="0"/>
          </a:p>
          <a:p>
            <a:endParaRPr lang="sk-SK" altLang="sk-SK" sz="2800" dirty="0"/>
          </a:p>
        </p:txBody>
      </p:sp>
      <p:sp>
        <p:nvSpPr>
          <p:cNvPr id="17412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CA351A-03D6-4FEC-A7E2-36CA3311C42C}" type="slidenum">
              <a:rPr lang="en-US" altLang="sk-SK" smtClean="0"/>
              <a:pPr/>
              <a:t>5</a:t>
            </a:fld>
            <a:endParaRPr lang="en-US" altLang="sk-SK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9DA884-1F31-409E-B2CD-B3FD5888D5C3}" type="slidenum">
              <a:rPr lang="en-US" altLang="sk-SK" smtClean="0"/>
              <a:pPr/>
              <a:t>6</a:t>
            </a:fld>
            <a:endParaRPr lang="en-US" altLang="sk-SK"/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Legislatívny rámec</a:t>
            </a:r>
            <a:endParaRPr lang="en-US" altLang="sk-SK"/>
          </a:p>
        </p:txBody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sk-SK" altLang="sk-SK" sz="2800" dirty="0"/>
              <a:t>Zákon o knižniciach 183/2000 </a:t>
            </a:r>
            <a:r>
              <a:rPr lang="sk-SK" altLang="sk-SK" sz="2800" dirty="0" err="1"/>
              <a:t>Z.z</a:t>
            </a:r>
            <a:r>
              <a:rPr lang="sk-SK" altLang="sk-SK" sz="2800" dirty="0"/>
              <a:t>.</a:t>
            </a:r>
          </a:p>
          <a:p>
            <a:pPr lvl="1" eaLnBrk="1" hangingPunct="1"/>
            <a:r>
              <a:rPr lang="sk-SK" altLang="sk-SK" sz="2400" dirty="0"/>
              <a:t>Povinnosť AK</a:t>
            </a:r>
          </a:p>
          <a:p>
            <a:pPr eaLnBrk="1" hangingPunct="1"/>
            <a:r>
              <a:rPr lang="sk-SK" altLang="sk-SK" sz="2800" dirty="0"/>
              <a:t>Organizačná smernica Elektronické záverečné práce OS/TUKE/P1/02</a:t>
            </a:r>
          </a:p>
          <a:p>
            <a:pPr eaLnBrk="1" hangingPunct="1"/>
            <a:r>
              <a:rPr lang="sk-SK" altLang="sk-SK" sz="2800" dirty="0"/>
              <a:t>Študijný poriadok TU (§ 15 štátne skúšky, bod 24)</a:t>
            </a:r>
          </a:p>
          <a:p>
            <a:r>
              <a:rPr lang="sk-SK" altLang="sk-SK" sz="2800" dirty="0"/>
              <a:t>Metodické usmernenie č. 56/2011 </a:t>
            </a:r>
            <a:br>
              <a:rPr lang="sk-SK" altLang="sk-SK" sz="2800" dirty="0"/>
            </a:br>
            <a:r>
              <a:rPr lang="sk-SK" altLang="sk-SK" sz="2800" dirty="0"/>
              <a:t>o náležitostiach záverečných prác, ich bibliografickej registrácii, uchovávaní </a:t>
            </a:r>
            <a:br>
              <a:rPr lang="sk-SK" altLang="sk-SK" sz="2800" dirty="0"/>
            </a:br>
            <a:r>
              <a:rPr lang="sk-SK" altLang="sk-SK" sz="2800" dirty="0"/>
              <a:t>a sprístupňovaní</a:t>
            </a:r>
          </a:p>
          <a:p>
            <a:endParaRPr lang="en-GB" altLang="sk-SK" dirty="0"/>
          </a:p>
          <a:p>
            <a:pPr eaLnBrk="1" hangingPunct="1">
              <a:buFontTx/>
              <a:buNone/>
            </a:pPr>
            <a:endParaRPr lang="en-US" altLang="sk-SK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CB11B-5EAC-4AA5-AEA4-2A27723EFC7C}" type="slidenum">
              <a:rPr lang="en-US" altLang="sk-SK" smtClean="0"/>
              <a:pPr/>
              <a:t>7</a:t>
            </a:fld>
            <a:endParaRPr lang="en-US" altLang="sk-SK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 eaLnBrk="1" hangingPunct="1"/>
            <a:br>
              <a:rPr lang="sk-SK" altLang="sk-SK" dirty="0"/>
            </a:br>
            <a:r>
              <a:rPr lang="sk-SK" altLang="sk-SK" dirty="0"/>
              <a:t>ETD na TU v ak r. 2023-24</a:t>
            </a:r>
            <a:br>
              <a:rPr lang="sk-SK" altLang="sk-SK" dirty="0"/>
            </a:br>
            <a:endParaRPr lang="en-US" altLang="sk-SK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3573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800" dirty="0">
                <a:solidFill>
                  <a:schemeClr val="hlink"/>
                </a:solidFill>
              </a:rPr>
              <a:t>Povinnosti študenta TU končiaceho štúdium</a:t>
            </a:r>
            <a:endParaRPr lang="sk-SK" altLang="sk-SK" sz="2800" dirty="0"/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/>
              <a:t>Použiť na tvorbu práce šablónu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sk-SK" altLang="sk-SK" sz="2400" dirty="0"/>
              <a:t>	 </a:t>
            </a:r>
            <a:r>
              <a:rPr lang="sk-SK" altLang="sk-SK" sz="2400" u="sng" dirty="0">
                <a:solidFill>
                  <a:srgbClr val="FF0000"/>
                </a:solidFill>
              </a:rPr>
              <a:t>https://</a:t>
            </a:r>
            <a:r>
              <a:rPr lang="en-US" altLang="sk-SK" sz="2400" u="sng" dirty="0">
                <a:solidFill>
                  <a:srgbClr val="FF0000"/>
                </a:solidFill>
              </a:rPr>
              <a:t>portal</a:t>
            </a:r>
            <a:r>
              <a:rPr lang="sk-SK" altLang="sk-SK" sz="2400" u="sng" dirty="0">
                <a:solidFill>
                  <a:srgbClr val="FF0000"/>
                </a:solidFill>
              </a:rPr>
              <a:t>.lib.tuke.sk/</a:t>
            </a:r>
            <a:r>
              <a:rPr lang="en-US" altLang="sk-SK" sz="2400" u="sng" dirty="0" err="1">
                <a:solidFill>
                  <a:srgbClr val="FF0000"/>
                </a:solidFill>
              </a:rPr>
              <a:t>etd</a:t>
            </a:r>
            <a:r>
              <a:rPr lang="en-US" altLang="sk-SK" sz="2400" u="sng" dirty="0">
                <a:solidFill>
                  <a:srgbClr val="FF0000"/>
                </a:solidFill>
              </a:rPr>
              <a:t> </a:t>
            </a:r>
            <a:r>
              <a:rPr lang="en-US" altLang="sk-SK" sz="2400" dirty="0"/>
              <a:t>=&gt;</a:t>
            </a:r>
            <a:r>
              <a:rPr lang="sk-SK" altLang="sk-SK" sz="2400" dirty="0"/>
              <a:t>Šablóny na stiahnutie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/>
              <a:t>Prihlásiť sa do IS MAIS, doplniť kľúčové slová oddelené čiarkou a abstrakty v slovenskom </a:t>
            </a:r>
            <a:br>
              <a:rPr lang="sk-SK" altLang="sk-SK" sz="2400" dirty="0"/>
            </a:br>
            <a:r>
              <a:rPr lang="sk-SK" altLang="sk-SK" sz="2400" dirty="0"/>
              <a:t>a v anglickom jazyku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/>
              <a:t>Prihlásiť sa do IS ETD: </a:t>
            </a:r>
            <a:r>
              <a:rPr lang="sk-SK" altLang="sk-SK" sz="2400" dirty="0">
                <a:hlinkClick r:id="rId3"/>
              </a:rPr>
              <a:t>https://portal.lib.tuke.sk/etd</a:t>
            </a:r>
            <a:endParaRPr lang="sk-SK" altLang="sk-SK" sz="2400" dirty="0"/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/>
              <a:t>Skontrolovať a doplniť údaje v registračnom formulári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/>
              <a:t>Nahrať finálnu el. verziu práce v natívnom formáte (MS Office, </a:t>
            </a:r>
            <a:r>
              <a:rPr lang="sk-SK" altLang="sk-SK" sz="2400" dirty="0" err="1"/>
              <a:t>Open</a:t>
            </a:r>
            <a:r>
              <a:rPr lang="sk-SK" altLang="sk-SK" sz="2400" dirty="0"/>
              <a:t> Office, ...)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/>
              <a:t>Nahrať finálnu el. verziu práce </a:t>
            </a:r>
            <a:r>
              <a:rPr lang="en-GB" altLang="sk-SK" sz="2400" dirty="0" err="1"/>
              <a:t>vo</a:t>
            </a:r>
            <a:r>
              <a:rPr lang="en-GB" altLang="sk-SK" sz="2400" dirty="0"/>
              <a:t> form</a:t>
            </a:r>
            <a:r>
              <a:rPr lang="sk-SK" altLang="sk-SK" sz="2400" dirty="0" err="1"/>
              <a:t>áte</a:t>
            </a:r>
            <a:r>
              <a:rPr lang="sk-SK" altLang="sk-SK" sz="2400" dirty="0"/>
              <a:t> </a:t>
            </a:r>
            <a:r>
              <a:rPr lang="en-GB" altLang="sk-SK" sz="2400" dirty="0"/>
              <a:t>PDF </a:t>
            </a:r>
            <a:br>
              <a:rPr lang="sk-SK" altLang="sk-SK" sz="2400" dirty="0"/>
            </a:br>
            <a:r>
              <a:rPr lang="sk-SK" altLang="sk-SK" sz="2400" dirty="0"/>
              <a:t>do IS ETD (</a:t>
            </a:r>
            <a:r>
              <a:rPr lang="en-GB" altLang="sk-SK" sz="2400" dirty="0"/>
              <a:t>“</a:t>
            </a:r>
            <a:r>
              <a:rPr lang="sk-SK" altLang="sk-SK" sz="2400" dirty="0"/>
              <a:t>do webu</a:t>
            </a:r>
            <a:r>
              <a:rPr lang="en-GB" altLang="sk-SK" sz="2400" dirty="0"/>
              <a:t>”</a:t>
            </a:r>
            <a:r>
              <a:rPr lang="sk-SK" altLang="sk-SK" sz="2400" dirty="0"/>
              <a:t>),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/>
              <a:t>Prílohy vo formáte </a:t>
            </a:r>
            <a:r>
              <a:rPr lang="sk-SK" altLang="sk-SK" sz="2400" dirty="0" err="1"/>
              <a:t>zip</a:t>
            </a:r>
            <a:endParaRPr lang="sk-SK" altLang="sk-SK" sz="2400" dirty="0"/>
          </a:p>
          <a:p>
            <a:pPr lvl="1" eaLnBrk="1" hangingPunct="1">
              <a:lnSpc>
                <a:spcPct val="80000"/>
              </a:lnSpc>
            </a:pPr>
            <a:endParaRPr lang="sk-SK" altLang="sk-SK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sk-SK" altLang="sk-SK" sz="2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A660D5-36C9-4AFA-9240-46528D437022}" type="slidenum">
              <a:rPr lang="en-US" altLang="sk-SK" smtClean="0"/>
              <a:pPr/>
              <a:t>8</a:t>
            </a:fld>
            <a:endParaRPr lang="en-US" altLang="sk-SK"/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Procesy ETD</a:t>
            </a:r>
            <a:endParaRPr lang="en-US" altLang="sk-SK" sz="2800"/>
          </a:p>
        </p:txBody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4313" y="2286000"/>
            <a:ext cx="8929687" cy="4114800"/>
          </a:xfrm>
        </p:spPr>
        <p:txBody>
          <a:bodyPr/>
          <a:lstStyle/>
          <a:p>
            <a:pPr eaLnBrk="1" hangingPunct="1"/>
            <a:r>
              <a:rPr lang="sk-SK" altLang="sk-SK" dirty="0"/>
              <a:t>Krok 1: </a:t>
            </a:r>
            <a:r>
              <a:rPr lang="sk-SK" altLang="sk-SK" dirty="0">
                <a:solidFill>
                  <a:schemeClr val="hlink"/>
                </a:solidFill>
              </a:rPr>
              <a:t>Vytvorenie ZP (v šablóne)</a:t>
            </a:r>
            <a:endParaRPr lang="en-GB" altLang="sk-SK" dirty="0"/>
          </a:p>
          <a:p>
            <a:pPr eaLnBrk="1" hangingPunct="1"/>
            <a:r>
              <a:rPr lang="sk-SK" altLang="sk-SK" dirty="0"/>
              <a:t>Krok 2: </a:t>
            </a:r>
            <a:r>
              <a:rPr lang="sk-SK" altLang="sk-SK" dirty="0">
                <a:solidFill>
                  <a:schemeClr val="hlink"/>
                </a:solidFill>
              </a:rPr>
              <a:t>Registrácia do IS ETD</a:t>
            </a:r>
          </a:p>
          <a:p>
            <a:pPr eaLnBrk="1" hangingPunct="1"/>
            <a:r>
              <a:rPr lang="sk-SK" altLang="sk-SK" dirty="0"/>
              <a:t>Krok 3: Uzamknutie práce zamestnancom UK</a:t>
            </a:r>
          </a:p>
          <a:p>
            <a:pPr eaLnBrk="1" hangingPunct="1"/>
            <a:r>
              <a:rPr lang="sk-SK" altLang="sk-SK" dirty="0"/>
              <a:t>Krok 4: Vyplnenie posudkov do IS ETD</a:t>
            </a:r>
            <a:endParaRPr lang="en-GB" altLang="sk-SK" dirty="0"/>
          </a:p>
          <a:p>
            <a:pPr eaLnBrk="1" hangingPunct="1"/>
            <a:r>
              <a:rPr lang="en-GB" altLang="sk-SK" dirty="0" err="1"/>
              <a:t>Krok</a:t>
            </a:r>
            <a:r>
              <a:rPr lang="en-GB" altLang="sk-SK" dirty="0"/>
              <a:t> </a:t>
            </a:r>
            <a:r>
              <a:rPr lang="sk-SK" altLang="sk-SK" dirty="0"/>
              <a:t>5: Kontrola originality </a:t>
            </a:r>
          </a:p>
          <a:p>
            <a:pPr eaLnBrk="1" hangingPunct="1"/>
            <a:r>
              <a:rPr lang="sk-SK" altLang="sk-SK" dirty="0"/>
              <a:t>Krok 6: Sprístupnenie ZP v CRZP</a:t>
            </a:r>
          </a:p>
          <a:p>
            <a:pPr eaLnBrk="1" hangingPunct="1"/>
            <a:endParaRPr lang="en-US" altLang="sk-SK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F3163D-523E-4BA8-98EB-1D93D6649CB6}" type="slidenum">
              <a:rPr lang="en-US" altLang="sk-SK" smtClean="0"/>
              <a:pPr/>
              <a:t>9</a:t>
            </a:fld>
            <a:endParaRPr lang="en-US" altLang="sk-SK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sk-SK"/>
              <a:t>Tvorba </a:t>
            </a:r>
            <a:r>
              <a:rPr lang="sk-SK" altLang="sk-SK"/>
              <a:t>záverečnej práce (študent)</a:t>
            </a:r>
            <a:endParaRPr lang="en-US" altLang="sk-SK"/>
          </a:p>
        </p:txBody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14375" y="1857375"/>
            <a:ext cx="8229600" cy="4114800"/>
          </a:xfrm>
        </p:spPr>
        <p:txBody>
          <a:bodyPr/>
          <a:lstStyle/>
          <a:p>
            <a:pPr eaLnBrk="1" hangingPunct="1"/>
            <a:r>
              <a:rPr lang="sk-SK" altLang="sk-SK" sz="2800" dirty="0"/>
              <a:t>skopírovanie šablóny  z</a:t>
            </a:r>
            <a:endParaRPr lang="sk-SK" altLang="sk-SK" sz="2800" dirty="0">
              <a:cs typeface="Times New Roman" charset="0"/>
            </a:endParaRPr>
          </a:p>
          <a:p>
            <a:pPr lvl="1" eaLnBrk="1" hangingPunct="1">
              <a:buNone/>
            </a:pPr>
            <a:r>
              <a:rPr lang="sk-SK" altLang="sk-SK" sz="2400" dirty="0">
                <a:hlinkClick r:id="rId2"/>
              </a:rPr>
              <a:t>https://portal.lib.tuke.sk/etd</a:t>
            </a:r>
            <a:r>
              <a:rPr lang="sk-SK" altLang="sk-SK" sz="2400" dirty="0"/>
              <a:t> </a:t>
            </a:r>
            <a:r>
              <a:rPr lang="en-US" altLang="sk-SK" sz="2400" dirty="0"/>
              <a:t>=&gt;</a:t>
            </a:r>
            <a:r>
              <a:rPr lang="sk-SK" altLang="sk-SK" sz="2400" dirty="0"/>
              <a:t>Šablóny na stiahnutie</a:t>
            </a:r>
          </a:p>
          <a:p>
            <a:pPr lvl="1" eaLnBrk="1" hangingPunct="1"/>
            <a:r>
              <a:rPr lang="sk-SK" altLang="sk-SK" sz="2400" dirty="0"/>
              <a:t>MS Word</a:t>
            </a:r>
          </a:p>
          <a:p>
            <a:pPr lvl="1" eaLnBrk="1" hangingPunct="1"/>
            <a:r>
              <a:rPr lang="sk-SK" altLang="sk-SK" sz="2400" dirty="0" err="1"/>
              <a:t>LaTeX</a:t>
            </a:r>
            <a:endParaRPr lang="sk-SK" altLang="sk-SK" sz="2400" dirty="0"/>
          </a:p>
          <a:p>
            <a:pPr eaLnBrk="1" hangingPunct="1"/>
            <a:r>
              <a:rPr lang="sk-SK" altLang="sk-SK" sz="2800" dirty="0">
                <a:cs typeface="Times New Roman" charset="0"/>
              </a:rPr>
              <a:t>editácia ZP </a:t>
            </a:r>
            <a:r>
              <a:rPr lang="sk-SK" altLang="sk-SK" sz="2800" dirty="0"/>
              <a:t>v šablóne</a:t>
            </a:r>
          </a:p>
          <a:p>
            <a:pPr eaLnBrk="1" hangingPunct="1"/>
            <a:r>
              <a:rPr lang="sk-SK" altLang="sk-SK" sz="2800" dirty="0"/>
              <a:t>zadávací list si študent stiahne zo stránky ETD po prihlásení</a:t>
            </a:r>
          </a:p>
          <a:p>
            <a:pPr eaLnBrk="1" hangingPunct="1"/>
            <a:r>
              <a:rPr lang="sk-SK" altLang="sk-SK" sz="2800" dirty="0"/>
              <a:t>konverzia ZP a príloh do PDF</a:t>
            </a:r>
            <a:endParaRPr lang="en-US" altLang="sk-SK" sz="28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HFWeb2001X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HFWeb2001X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8000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8000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FWeb2001X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FWeb2001X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C:\WebbyPaper\hfw01\HFWeb2001XTemplate.pot</Template>
  <TotalTime>5489</TotalTime>
  <Words>1144</Words>
  <Application>Microsoft Office PowerPoint</Application>
  <PresentationFormat>Prezentácia na obrazovke (4:3)</PresentationFormat>
  <Paragraphs>159</Paragraphs>
  <Slides>30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Arial Rounded MT Bold</vt:lpstr>
      <vt:lpstr>Tahoma</vt:lpstr>
      <vt:lpstr>Wingdings</vt:lpstr>
      <vt:lpstr>HFWeb2001XTemplate</vt:lpstr>
      <vt:lpstr>Elektronické záverečné práce  na TU Košice - ETD TU </vt:lpstr>
      <vt:lpstr>Obsah</vt:lpstr>
      <vt:lpstr>Pojmy</vt:lpstr>
      <vt:lpstr>Projekty ETD v zahraničí a v SR</vt:lpstr>
      <vt:lpstr>Centrálny register záverečných, rigoróznych a habilitačných prác</vt:lpstr>
      <vt:lpstr>Legislatívny rámec</vt:lpstr>
      <vt:lpstr> ETD na TU v ak r. 2023-24 </vt:lpstr>
      <vt:lpstr>Procesy ETD</vt:lpstr>
      <vt:lpstr>Tvorba záverečnej práce (študent)</vt:lpstr>
      <vt:lpstr>Registrácia ZP (študent)</vt:lpstr>
      <vt:lpstr>Registrácia ZP</vt:lpstr>
      <vt:lpstr>Prezentácia programu PowerPoint</vt:lpstr>
      <vt:lpstr>Registrácia ZP </vt:lpstr>
      <vt:lpstr>Prezentácia programu PowerPoint</vt:lpstr>
      <vt:lpstr>Registrácia ZP</vt:lpstr>
      <vt:lpstr>Registrácia ZP</vt:lpstr>
      <vt:lpstr>Registrácia ZP</vt:lpstr>
      <vt:lpstr>Kontrola správnosti vyplnených údajov</vt:lpstr>
      <vt:lpstr>Sumarizácia</vt:lpstr>
      <vt:lpstr>Prezentácia programu PowerPoint</vt:lpstr>
      <vt:lpstr>Licenčná zmluva o použití školského diela</vt:lpstr>
      <vt:lpstr>Vyplnenie posudkov do IS ETD (vedúci, oponent)</vt:lpstr>
      <vt:lpstr>Zastavenie verejného sprístupňovania</vt:lpstr>
      <vt:lpstr>Kontrola originality</vt:lpstr>
      <vt:lpstr>Zodpovednosť autora (študent)</vt:lpstr>
      <vt:lpstr>Zodpovednosť vedúceho ZP </vt:lpstr>
      <vt:lpstr>Plagiátorstvo a jeho formy</vt:lpstr>
      <vt:lpstr>Detekcia plagiátorstva</vt:lpstr>
      <vt:lpstr>Prezentácia programu PowerPoint</vt:lpstr>
      <vt:lpstr>Informácie, kontakt, školenia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 Matasovska Tetrevova</dc:creator>
  <cp:lastModifiedBy>Marek Čopjak</cp:lastModifiedBy>
  <cp:revision>477</cp:revision>
  <dcterms:created xsi:type="dcterms:W3CDTF">2000-02-23T17:59:25Z</dcterms:created>
  <dcterms:modified xsi:type="dcterms:W3CDTF">2023-10-26T06:23:22Z</dcterms:modified>
</cp:coreProperties>
</file>